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349" r:id="rId4"/>
    <p:sldId id="350" r:id="rId5"/>
    <p:sldId id="347" r:id="rId6"/>
    <p:sldId id="348" r:id="rId7"/>
    <p:sldId id="351" r:id="rId8"/>
    <p:sldId id="353" r:id="rId9"/>
    <p:sldId id="352" r:id="rId10"/>
    <p:sldId id="34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C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AF709D-E5DA-4191-A54D-E3FE57C111C3}" v="853" dt="2024-03-03T12:11:16.5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726"/>
  </p:normalViewPr>
  <p:slideViewPr>
    <p:cSldViewPr snapToGrid="0">
      <p:cViewPr varScale="1">
        <p:scale>
          <a:sx n="70" d="100"/>
          <a:sy n="70" d="100"/>
        </p:scale>
        <p:origin x="52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F4DD0-FCB2-1A46-9C01-1FC9536E2E6F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AAC360-C2D1-6747-AA67-337945D57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7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E4333-EDCB-768D-D694-4FA374C887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8F6BA-A771-5199-B454-4137B42B82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C62A8-5E14-FA7C-D2D9-A91C5617A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CADB1-111D-22D3-EDB1-E043DC323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3105E-4498-96A3-0C5F-A5E579283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095400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933A4-C03D-26A7-C451-392D04E6A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9E290-0E60-50DC-3A6D-AFC921C4E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DBB31-5065-A920-BCE3-A6379F318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0F398-CC52-3E67-DDF6-C862313C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2AE45-AD9E-08FA-1F71-75DFC9E0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5106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F91D67-8C5B-5055-B5D2-6BAAE7E95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D31080-7646-1B9C-C36F-D2F6BB874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404C4-6EA5-D815-E9B2-7CDBB94E9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FDD0D-44E3-A86F-6F17-A722DA9F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417A5-F8F0-AA31-71DF-34D65849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496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E6418-E00D-D82B-5A6A-A2532DB41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E6B97-B778-7455-F70C-FD8D34E3F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37FB2-C318-A7C1-BABA-0AC6FA5B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FC2A1-527D-0AA9-D04D-3D2766CE0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0CB2-5293-8DFA-B3B2-A0B592B4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395515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FA87-C082-E0DD-3D37-67F1640E6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F515E-EB4A-D143-3D90-D5CB68882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15D29-75FB-CFE9-A973-A208274B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68659-4604-1E12-A046-E65E9BFA0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55C1A-5CB6-A517-F4CC-78B642B3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473488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4BD7-8381-6AF7-2A34-97F11643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D5CF0-745C-8F39-DDFC-095163A6D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0486A-0B81-6F67-77F7-3933C2505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9CEC8B-FF84-E5F1-CD4B-B7DEE25F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1157-B890-E7C2-8551-9CFA55DF1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34098-4893-052D-13DF-57AA3726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845020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5ED4B-5B6D-B5E5-67B7-D97BFC6B1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83AD3-D8DD-C9C8-4A8D-6E90DEEDC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10F8FC-1E86-8328-5873-1F1FD4540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71E56A-9B29-8C99-0F9B-DFA73577B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551D20-42E2-AA82-6A29-ED75844F6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806B38-A61F-CFF2-455E-2A0DB1CB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ADB39-BBED-F460-3284-9B01BBA78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8CB4-F5B2-2F08-FCB4-B7EFC7D9B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97184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7DB33-3161-3CA7-5DA9-9AEFA7BE3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459199-60FE-8A27-4D17-58FA57F0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772E0-839B-C3B1-7E64-0C8677352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A1759-598D-988C-8124-2E5044B17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73823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71F3F0-F2B3-F675-7BAB-1AD2134AC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44FB0A-DFB7-0737-F37C-440DCA486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97C01-947E-5E24-DB3F-90342EF0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5783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41832-2691-E74A-0F3A-2DE9A6E44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BD6CD-D7DC-A4E9-FD78-EA239F4F5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0C722-544A-95F1-1DAD-FAD83B663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CDEF-8A4D-1FA5-888F-D5A3A2CE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4BD8F-AAAC-F32F-ABC2-37A3D3BC6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79EF9-CB21-BEC5-2A25-591C945D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76831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CBD3-5050-C329-F415-371491884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B2BE8C-8AFF-7B97-17DD-E10D476C8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B1A6C9-352E-F0FC-857A-200063A76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AEC32-A02D-AF36-A64E-290A392B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B0ECF5-F111-F43D-1DD0-2623EE225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D8375-499D-DCA7-5D7B-91DD95B7F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11980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A89A0B-DE9F-F1C6-643E-DCA32D53C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3DDAA-3094-DBCE-F38B-123FB91FD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0BF9E-5E8A-1649-84DC-281A5BAAC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BAA55-1E9E-7548-B8E8-57DCFFC5FA21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EDD1E-16D6-9C67-B90A-3F23927ED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Navigating the Future of Learning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C0268-EDD9-BFDA-9A07-5241871BF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362F8-88F8-1F49-86F0-D11B2D99FE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67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questofficial/Gen-AI-Cohort/blob/main/2024/march/3_Youtube_Transcript/Youtube_Transcription.ipynb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questofficial/Gen-AI-Cohort/blob/main/2024/march/3_Youtube_Transcript/Youtube_transcription.ipynb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dquestofficial/Gen-AI-Cohort/blob/main/2024/march/3_Youtube_Transcript/Youtube_transcription.ipynb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openxmlformats.org/officeDocument/2006/relationships/image" Target="../media/image13.svg"/><Relationship Id="rId4" Type="http://schemas.openxmlformats.org/officeDocument/2006/relationships/image" Target="../media/image7.sv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questofficial/Gen-AI-Cohort/blob/main/2024/march/4_Burger_Order_Bot/burger_order_bot.ipynb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dquestofficial/Gen-AI-Cohort/blob/main/2024/march/4_Burger_Order_Bot/burger_order_bot.ipynb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26D0CFA-48B8-3E4B-1A49-D1519B523717}"/>
              </a:ext>
            </a:extLst>
          </p:cNvPr>
          <p:cNvSpPr/>
          <p:nvPr/>
        </p:nvSpPr>
        <p:spPr>
          <a:xfrm>
            <a:off x="0" y="1"/>
            <a:ext cx="1948169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FF0842-65B7-CA57-2F5A-D61967EF9A86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6E1CFB-A153-D93E-36A4-626934EA70A2}"/>
              </a:ext>
            </a:extLst>
          </p:cNvPr>
          <p:cNvSpPr/>
          <p:nvPr/>
        </p:nvSpPr>
        <p:spPr>
          <a:xfrm>
            <a:off x="0" y="5572125"/>
            <a:ext cx="12187542" cy="1285876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0E1369-B664-5A34-37EB-F2E23636CCE2}"/>
              </a:ext>
            </a:extLst>
          </p:cNvPr>
          <p:cNvSpPr/>
          <p:nvPr/>
        </p:nvSpPr>
        <p:spPr>
          <a:xfrm>
            <a:off x="-260" y="5572124"/>
            <a:ext cx="12193758" cy="58340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16A07B-D1C1-CCF8-D7C5-0E48127EB26A}"/>
              </a:ext>
            </a:extLst>
          </p:cNvPr>
          <p:cNvSpPr/>
          <p:nvPr/>
        </p:nvSpPr>
        <p:spPr>
          <a:xfrm>
            <a:off x="1291568" y="-1"/>
            <a:ext cx="656603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C46304-707F-3EF8-C7C9-2F0B0A921B41}"/>
              </a:ext>
            </a:extLst>
          </p:cNvPr>
          <p:cNvSpPr txBox="1"/>
          <p:nvPr/>
        </p:nvSpPr>
        <p:spPr>
          <a:xfrm>
            <a:off x="1396344" y="5505306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sp>
        <p:nvSpPr>
          <p:cNvPr id="15" name="Google Shape;143;p1">
            <a:extLst>
              <a:ext uri="{FF2B5EF4-FFF2-40B4-BE49-F238E27FC236}">
                <a16:creationId xmlns:a16="http://schemas.microsoft.com/office/drawing/2014/main" id="{C9764481-C48B-F71F-0C2D-6C544B78BD03}"/>
              </a:ext>
            </a:extLst>
          </p:cNvPr>
          <p:cNvSpPr txBox="1">
            <a:spLocks noGrp="1"/>
          </p:cNvSpPr>
          <p:nvPr/>
        </p:nvSpPr>
        <p:spPr>
          <a:xfrm>
            <a:off x="2428669" y="1600200"/>
            <a:ext cx="8329031" cy="268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</a:pPr>
            <a:r>
              <a:rPr lang="en-US" b="1">
                <a:solidFill>
                  <a:schemeClr val="tx1"/>
                </a:solidFill>
              </a:rPr>
              <a:t>Impact of Generative AI</a:t>
            </a:r>
            <a:endParaRPr b="1">
              <a:solidFill>
                <a:schemeClr val="tx1"/>
              </a:solidFill>
            </a:endParaRPr>
          </a:p>
        </p:txBody>
      </p:sp>
      <p:sp>
        <p:nvSpPr>
          <p:cNvPr id="16" name="Google Shape;144;p1">
            <a:extLst>
              <a:ext uri="{FF2B5EF4-FFF2-40B4-BE49-F238E27FC236}">
                <a16:creationId xmlns:a16="http://schemas.microsoft.com/office/drawing/2014/main" id="{BBED11E4-2954-95E1-DDA9-5E0CD86221C7}"/>
              </a:ext>
            </a:extLst>
          </p:cNvPr>
          <p:cNvSpPr txBox="1">
            <a:spLocks noGrp="1"/>
          </p:cNvSpPr>
          <p:nvPr/>
        </p:nvSpPr>
        <p:spPr>
          <a:xfrm>
            <a:off x="2428669" y="4344915"/>
            <a:ext cx="7516442" cy="1116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2979C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92979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Business and Society</a:t>
            </a:r>
            <a:endParaRPr/>
          </a:p>
        </p:txBody>
      </p:sp>
      <p:pic>
        <p:nvPicPr>
          <p:cNvPr id="4" name="Picture 3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D2D9B059-AD2D-F678-3DA7-C8E03693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881708-A124-2C3C-5ED7-415072930F72}"/>
              </a:ext>
            </a:extLst>
          </p:cNvPr>
          <p:cNvSpPr/>
          <p:nvPr/>
        </p:nvSpPr>
        <p:spPr>
          <a:xfrm>
            <a:off x="-4458" y="-4993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>
                <a:solidFill>
                  <a:srgbClr val="000000"/>
                </a:solidFill>
              </a:rPr>
              <a:t>Youtube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" name="Picture 2" descr="A logo with lines and text&#10;&#10;Description automatically generated">
            <a:extLst>
              <a:ext uri="{FF2B5EF4-FFF2-40B4-BE49-F238E27FC236}">
                <a16:creationId xmlns:a16="http://schemas.microsoft.com/office/drawing/2014/main" id="{EFA24903-6990-28CC-B964-05B2ABDBC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50" y="1123950"/>
            <a:ext cx="4610100" cy="4610100"/>
          </a:xfrm>
          <a:prstGeom prst="rect">
            <a:avLst/>
          </a:prstGeom>
        </p:spPr>
      </p:pic>
      <p:sp>
        <p:nvSpPr>
          <p:cNvPr id="5" name="TextBox 2">
            <a:extLst>
              <a:ext uri="{FF2B5EF4-FFF2-40B4-BE49-F238E27FC236}">
                <a16:creationId xmlns:a16="http://schemas.microsoft.com/office/drawing/2014/main" id="{83693E6C-33AD-1342-B4F1-1F64E23B9BA9}"/>
              </a:ext>
            </a:extLst>
          </p:cNvPr>
          <p:cNvSpPr txBox="1"/>
          <p:nvPr/>
        </p:nvSpPr>
        <p:spPr>
          <a:xfrm>
            <a:off x="475421" y="506772"/>
            <a:ext cx="11241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>
                <a:solidFill>
                  <a:srgbClr val="F2DB5B"/>
                </a:solidFill>
              </a:rPr>
              <a:t>The Generative AI Revolution: A Month-Long AI Exploration</a:t>
            </a:r>
            <a:endParaRPr lang="en-IN" sz="3600">
              <a:solidFill>
                <a:srgbClr val="F2DB5B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A2AD6DC-2153-E9AD-2EBD-83588A2FD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C3BA25B9-E76F-48BF-33E7-28E630649DB8}"/>
              </a:ext>
            </a:extLst>
          </p:cNvPr>
          <p:cNvSpPr txBox="1"/>
          <p:nvPr/>
        </p:nvSpPr>
        <p:spPr>
          <a:xfrm>
            <a:off x="7240656" y="6397361"/>
            <a:ext cx="4953000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dirty="0">
                <a:solidFill>
                  <a:srgbClr val="F2DB5B"/>
                </a:solidFill>
              </a:rPr>
              <a:t>Week 2 Day 1: 9th Mar 2024</a:t>
            </a:r>
            <a:endParaRPr lang="en-US" sz="2400" dirty="0">
              <a:cs typeface="Calibri"/>
            </a:endParaRPr>
          </a:p>
        </p:txBody>
      </p:sp>
      <p:pic>
        <p:nvPicPr>
          <p:cNvPr id="10" name="Picture 9" descr="A cartoon robot standing next to a box&#10;&#10;Description automatically generated">
            <a:extLst>
              <a:ext uri="{FF2B5EF4-FFF2-40B4-BE49-F238E27FC236}">
                <a16:creationId xmlns:a16="http://schemas.microsoft.com/office/drawing/2014/main" id="{2980A164-C9F3-F1D5-A43C-38467E924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388" y="1412174"/>
            <a:ext cx="2689437" cy="26894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DD12AD-D745-0BAF-F11D-CC5885D065C0}"/>
              </a:ext>
            </a:extLst>
          </p:cNvPr>
          <p:cNvSpPr txBox="1"/>
          <p:nvPr/>
        </p:nvSpPr>
        <p:spPr>
          <a:xfrm>
            <a:off x="698776" y="4142571"/>
            <a:ext cx="27080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D7C055"/>
                </a:solidFill>
              </a:rPr>
              <a:t>YouTube Summarizer and Q&amp;A bot</a:t>
            </a:r>
          </a:p>
        </p:txBody>
      </p:sp>
      <p:pic>
        <p:nvPicPr>
          <p:cNvPr id="19" name="Picture 18" descr="A chef holding a burger in a kitchen&#10;&#10;Description automatically generated">
            <a:extLst>
              <a:ext uri="{FF2B5EF4-FFF2-40B4-BE49-F238E27FC236}">
                <a16:creationId xmlns:a16="http://schemas.microsoft.com/office/drawing/2014/main" id="{997E66A9-696B-B545-44C4-598755A18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5175" y="1389136"/>
            <a:ext cx="2708049" cy="270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362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A70F0-2AE1-F02C-5944-9E690B2F0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34A5F2E-3F87-C977-962E-47F877DF82C1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43A43F-2866-5C79-AA4A-D99EA6C764FB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FF4A1C-1EE0-8299-9CC2-B1875A579F7F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 dirty="0">
                <a:solidFill>
                  <a:srgbClr val="D7C055"/>
                </a:solidFill>
              </a:rPr>
              <a:t>π</a:t>
            </a:r>
            <a:endParaRPr lang="en-US" sz="4000" dirty="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E4E75BA1-9BDA-BB32-784C-6030C2852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4" name="Google Shape;232;g2b25827427c_0_1215">
            <a:extLst>
              <a:ext uri="{FF2B5EF4-FFF2-40B4-BE49-F238E27FC236}">
                <a16:creationId xmlns:a16="http://schemas.microsoft.com/office/drawing/2014/main" id="{AB3EAC48-D354-5E69-3935-F7668002E55F}"/>
              </a:ext>
            </a:extLst>
          </p:cNvPr>
          <p:cNvSpPr txBox="1">
            <a:spLocks noGrp="1"/>
          </p:cNvSpPr>
          <p:nvPr/>
        </p:nvSpPr>
        <p:spPr>
          <a:xfrm>
            <a:off x="3983394" y="1210384"/>
            <a:ext cx="4223323" cy="786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5400"/>
              <a:buFont typeface="Arial"/>
              <a:buNone/>
            </a:pPr>
            <a:r>
              <a:rPr lang="en-US" sz="5400" b="1" dirty="0">
                <a:solidFill>
                  <a:schemeClr val="tx1"/>
                </a:solidFill>
              </a:rPr>
              <a:t>Thank You!</a:t>
            </a:r>
            <a:endParaRPr sz="5400" b="1" dirty="0">
              <a:solidFill>
                <a:schemeClr val="tx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B07C64-5097-F036-43B3-0D5573967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AE2A70-3688-AB45-F1F4-00D2A100A79E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21BCC9-7003-E6DD-5D38-FFFF16B107B8}"/>
              </a:ext>
            </a:extLst>
          </p:cNvPr>
          <p:cNvSpPr txBox="1"/>
          <p:nvPr/>
        </p:nvSpPr>
        <p:spPr>
          <a:xfrm>
            <a:off x="3097763" y="3146363"/>
            <a:ext cx="6214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Times"/>
              </a:rPr>
              <a:t> </a:t>
            </a:r>
            <a:endParaRPr lang="en-US" dirty="0"/>
          </a:p>
        </p:txBody>
      </p:sp>
      <p:pic>
        <p:nvPicPr>
          <p:cNvPr id="9" name="Picture 8" descr="A logo with lines and text&#10;&#10;Description automatically generated">
            <a:extLst>
              <a:ext uri="{FF2B5EF4-FFF2-40B4-BE49-F238E27FC236}">
                <a16:creationId xmlns:a16="http://schemas.microsoft.com/office/drawing/2014/main" id="{0A27C581-81E3-8510-9850-AA7544738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950" y="2372178"/>
            <a:ext cx="3289300" cy="329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7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3600"/>
              <a:buFont typeface="Arial"/>
              <a:buNone/>
            </a:pPr>
            <a:r>
              <a:rPr lang="en-US" b="1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3" name="Google Shape;150;p2">
            <a:extLst>
              <a:ext uri="{FF2B5EF4-FFF2-40B4-BE49-F238E27FC236}">
                <a16:creationId xmlns:a16="http://schemas.microsoft.com/office/drawing/2014/main" id="{B93B7017-9EB8-844E-1A79-CBE31C57C268}"/>
              </a:ext>
            </a:extLst>
          </p:cNvPr>
          <p:cNvSpPr txBox="1">
            <a:spLocks noGrp="1"/>
          </p:cNvSpPr>
          <p:nvPr/>
        </p:nvSpPr>
        <p:spPr>
          <a:xfrm>
            <a:off x="1593436" y="1600200"/>
            <a:ext cx="9782801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›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  <a:buClr>
                <a:srgbClr val="000000"/>
              </a:buClr>
              <a:buSzPts val="28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Transcribe YouTube Video with LangChain </a:t>
            </a:r>
            <a:r>
              <a:rPr lang="en-US" sz="2000" dirty="0">
                <a:solidFill>
                  <a:srgbClr val="000000"/>
                </a:solidFill>
                <a:hlinkClick r:id="rId3"/>
              </a:rPr>
              <a:t>Reference</a:t>
            </a:r>
            <a:endParaRPr lang="en-US" sz="2000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Generate Video Summary</a:t>
            </a: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Question Answer from Video</a:t>
            </a:r>
          </a:p>
          <a:p>
            <a:pPr marL="703580" lvl="1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>
              <a:solidFill>
                <a:srgbClr val="000000"/>
              </a:solidFill>
            </a:endParaRP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Introduction to RAG</a:t>
            </a: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r>
              <a:rPr lang="en-US" dirty="0">
                <a:solidFill>
                  <a:srgbClr val="000000"/>
                </a:solidFill>
              </a:rPr>
              <a:t>Burger Order Bot</a:t>
            </a:r>
          </a:p>
          <a:p>
            <a:pPr marL="246380" indent="-246380">
              <a:spcBef>
                <a:spcPts val="0"/>
              </a:spcBef>
              <a:buClr>
                <a:srgbClr val="000000"/>
              </a:buClr>
              <a:buSzPts val="2800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Navigating the Future of Learning </a:t>
            </a:r>
          </a:p>
        </p:txBody>
      </p:sp>
    </p:spTree>
    <p:extLst>
      <p:ext uri="{BB962C8B-B14F-4D97-AF65-F5344CB8AC3E}">
        <p14:creationId xmlns:p14="http://schemas.microsoft.com/office/powerpoint/2010/main" val="239618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77246" y="601728"/>
            <a:ext cx="4132450" cy="1770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Transcribe YouTube </a:t>
            </a:r>
          </a:p>
          <a:p>
            <a:r>
              <a:rPr lang="en-IN" b="1" dirty="0">
                <a:solidFill>
                  <a:schemeClr val="tx1"/>
                </a:solidFill>
              </a:rPr>
              <a:t>Videos </a:t>
            </a:r>
          </a:p>
          <a:p>
            <a:r>
              <a:rPr lang="en-IN" b="1" dirty="0">
                <a:solidFill>
                  <a:schemeClr val="tx1"/>
                </a:solidFill>
              </a:rPr>
              <a:t>with </a:t>
            </a:r>
            <a:r>
              <a:rPr lang="en-IN" b="1" dirty="0" err="1">
                <a:solidFill>
                  <a:schemeClr val="tx1"/>
                </a:solidFill>
              </a:rPr>
              <a:t>LangChain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F1B75-38C4-65B0-7EFF-32B2EB134A02}"/>
              </a:ext>
            </a:extLst>
          </p:cNvPr>
          <p:cNvSpPr txBox="1"/>
          <p:nvPr/>
        </p:nvSpPr>
        <p:spPr>
          <a:xfrm>
            <a:off x="1593437" y="2872315"/>
            <a:ext cx="38603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Generate video summary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Question Answer from video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D564BE-451E-E2AC-1486-8C88D8E331A3}"/>
              </a:ext>
            </a:extLst>
          </p:cNvPr>
          <p:cNvSpPr txBox="1"/>
          <p:nvPr/>
        </p:nvSpPr>
        <p:spPr>
          <a:xfrm>
            <a:off x="1404257" y="5782305"/>
            <a:ext cx="9928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Notebook Reference: </a:t>
            </a:r>
            <a:r>
              <a:rPr lang="en-US" sz="1000" dirty="0">
                <a:hlinkClick r:id="rId3"/>
              </a:rPr>
              <a:t>https://github.com/edquestofficial/Gen-AI-Cohort/blob/main/2024/march/3_Youtube_Transcript/Youtube_transcription.ipynb</a:t>
            </a:r>
            <a:endParaRPr lang="en-US" sz="1000" dirty="0"/>
          </a:p>
          <a:p>
            <a:endParaRPr lang="en-US" dirty="0"/>
          </a:p>
        </p:txBody>
      </p:sp>
      <p:pic>
        <p:nvPicPr>
          <p:cNvPr id="49" name="Picture 48" descr="A cartoon robot standing next to a box&#10;&#10;Description automatically generated">
            <a:extLst>
              <a:ext uri="{FF2B5EF4-FFF2-40B4-BE49-F238E27FC236}">
                <a16:creationId xmlns:a16="http://schemas.microsoft.com/office/drawing/2014/main" id="{0C332A53-E67D-DF80-64C8-D9DA05A7C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4351" y="0"/>
            <a:ext cx="5471886" cy="547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42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Transcribe YouTube Videos with </a:t>
            </a:r>
            <a:r>
              <a:rPr lang="en-IN" b="1" dirty="0" err="1">
                <a:solidFill>
                  <a:schemeClr val="tx1"/>
                </a:solidFill>
              </a:rPr>
              <a:t>LangChain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F1B75-38C4-65B0-7EFF-32B2EB134A02}"/>
              </a:ext>
            </a:extLst>
          </p:cNvPr>
          <p:cNvSpPr txBox="1"/>
          <p:nvPr/>
        </p:nvSpPr>
        <p:spPr>
          <a:xfrm>
            <a:off x="1593436" y="1491811"/>
            <a:ext cx="62157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Generate video summary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b="0" i="0" dirty="0">
                <a:effectLst/>
                <a:latin typeface="Roboto" panose="02000000000000000000" pitchFamily="2" charset="0"/>
              </a:rPr>
              <a:t>Question Answer from video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2398DD-06B9-E1D1-AECD-ECA63E248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836" y="2420143"/>
            <a:ext cx="9690100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6D564BE-451E-E2AC-1486-8C88D8E331A3}"/>
              </a:ext>
            </a:extLst>
          </p:cNvPr>
          <p:cNvSpPr txBox="1"/>
          <p:nvPr/>
        </p:nvSpPr>
        <p:spPr>
          <a:xfrm>
            <a:off x="1404257" y="5782305"/>
            <a:ext cx="9928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Notebook Reference: </a:t>
            </a:r>
            <a:r>
              <a:rPr lang="en-US" sz="1000" dirty="0">
                <a:hlinkClick r:id="rId4"/>
              </a:rPr>
              <a:t>https://github.com/edquestofficial/Gen-AI-Cohort/blob/main/2024/march/3_Youtube_Transcript/Youtube_transcription.ipynb</a:t>
            </a:r>
            <a:endParaRPr lang="en-US" sz="1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255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What is RAG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499FAA-AE28-87FA-DBE2-6E952B278414}"/>
              </a:ext>
            </a:extLst>
          </p:cNvPr>
          <p:cNvSpPr txBox="1"/>
          <p:nvPr/>
        </p:nvSpPr>
        <p:spPr>
          <a:xfrm>
            <a:off x="1596572" y="1756229"/>
            <a:ext cx="960845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  <a:effectLst/>
                <a:latin typeface="Helvetica Neue" panose="02000503000000020004" pitchFamily="2" charset="0"/>
              </a:rPr>
              <a:t>RAG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stands for </a:t>
            </a:r>
            <a:r>
              <a:rPr lang="en-IN" sz="2000" b="1" dirty="0">
                <a:solidFill>
                  <a:srgbClr val="FFC000"/>
                </a:solidFill>
                <a:effectLst/>
                <a:latin typeface="Helvetica Neue" panose="02000503000000020004" pitchFamily="2" charset="0"/>
              </a:rPr>
              <a:t>Retrieval-Augmented Generation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. It is a technique used in generative AI to improve the quality and coherence of generated text.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1739C-D526-5D50-3803-6662B83E035D}"/>
              </a:ext>
            </a:extLst>
          </p:cNvPr>
          <p:cNvSpPr txBox="1"/>
          <p:nvPr/>
        </p:nvSpPr>
        <p:spPr>
          <a:xfrm>
            <a:off x="1593436" y="2755327"/>
            <a:ext cx="965925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dirty="0">
                <a:latin typeface="Helvetica Neue" panose="02000503000000020004" pitchFamily="2" charset="0"/>
              </a:rPr>
              <a:t>RAG Models are typically composed of two components:</a:t>
            </a:r>
          </a:p>
          <a:p>
            <a:endParaRPr lang="en-IN" sz="2000" dirty="0">
              <a:solidFill>
                <a:srgbClr val="0070C0"/>
              </a:solidFill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effectLst/>
                <a:latin typeface="Helvetica Neue" panose="02000503000000020004" pitchFamily="2" charset="0"/>
              </a:rPr>
              <a:t>Retrieval module: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This module retrieves relevant text passages from a large text corpus, such as Wikipedia or a specific domain-specific dataset.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b="1" dirty="0">
              <a:effectLst/>
              <a:latin typeface="Helvetica Neue" panose="02000503000000020004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effectLst/>
                <a:latin typeface="Helvetica Neue" panose="02000503000000020004" pitchFamily="2" charset="0"/>
              </a:rPr>
              <a:t>Generation module:</a:t>
            </a:r>
            <a:r>
              <a:rPr lang="en-IN" sz="2000" dirty="0">
                <a:effectLst/>
                <a:latin typeface="Helvetica Neue" panose="02000503000000020004" pitchFamily="2" charset="0"/>
              </a:rPr>
              <a:t> This module generates new text by conditioning on the retrieved text passages.</a:t>
            </a:r>
          </a:p>
          <a:p>
            <a:endParaRPr lang="en-GB" sz="2000" dirty="0">
              <a:solidFill>
                <a:srgbClr val="0070C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31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57DD7-E76B-AC95-5274-6D125EAE2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04EF01B-89C6-294E-35F1-6846D0853F20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FC1BD-D5DB-8EE4-D66C-FA4A4D6C4449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C38293-D3F2-9C45-900F-E8074AAC8C54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2DBCEFAC-F070-90EA-7054-93AF0BF34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67AF4C1-F555-A0E9-F1C9-92353D5861D8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What is RAG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CE97E-A595-481E-86BF-90685FF6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20D29-2CA4-4BB6-F55E-371415EF6707}"/>
              </a:ext>
            </a:extLst>
          </p:cNvPr>
          <p:cNvSpPr txBox="1"/>
          <p:nvPr/>
        </p:nvSpPr>
        <p:spPr>
          <a:xfrm>
            <a:off x="1234424" y="3789040"/>
            <a:ext cx="935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prompt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1482004-1994-4FA9-1090-6F7B0DB2F009}"/>
              </a:ext>
            </a:extLst>
          </p:cNvPr>
          <p:cNvGrpSpPr/>
          <p:nvPr/>
        </p:nvGrpSpPr>
        <p:grpSpPr>
          <a:xfrm>
            <a:off x="1485900" y="1321565"/>
            <a:ext cx="9626630" cy="4865408"/>
            <a:chOff x="1485900" y="1321565"/>
            <a:chExt cx="9626630" cy="486540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3F6C4C5-54AD-A17B-156B-8F656CA77573}"/>
                </a:ext>
              </a:extLst>
            </p:cNvPr>
            <p:cNvSpPr txBox="1"/>
            <p:nvPr/>
          </p:nvSpPr>
          <p:spPr>
            <a:xfrm>
              <a:off x="4977833" y="5111582"/>
              <a:ext cx="23610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Generated Response</a:t>
              </a:r>
            </a:p>
          </p:txBody>
        </p:sp>
        <p:pic>
          <p:nvPicPr>
            <p:cNvPr id="13" name="Graphic 12" descr="Monitor with solid fill">
              <a:extLst>
                <a:ext uri="{FF2B5EF4-FFF2-40B4-BE49-F238E27FC236}">
                  <a16:creationId xmlns:a16="http://schemas.microsoft.com/office/drawing/2014/main" id="{3C86B86F-445C-7BC7-0FC7-B28BD634FE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998068" y="3064648"/>
              <a:ext cx="1130419" cy="1130419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5D9AEFB-80A7-9DEC-B39B-97DA4837463A}"/>
                </a:ext>
              </a:extLst>
            </p:cNvPr>
            <p:cNvSpPr/>
            <p:nvPr/>
          </p:nvSpPr>
          <p:spPr>
            <a:xfrm>
              <a:off x="4798268" y="1703238"/>
              <a:ext cx="1584176" cy="9144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Search Relevant Information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CD4F623-59E2-7D00-DCD1-7C8BDA7D411A}"/>
                </a:ext>
              </a:extLst>
            </p:cNvPr>
            <p:cNvSpPr/>
            <p:nvPr/>
          </p:nvSpPr>
          <p:spPr>
            <a:xfrm>
              <a:off x="8172418" y="2674640"/>
              <a:ext cx="2448272" cy="4572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Knowledge Source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3D3A4D-378F-9AAC-A30C-D822FD052C0C}"/>
                </a:ext>
              </a:extLst>
            </p:cNvPr>
            <p:cNvSpPr/>
            <p:nvPr/>
          </p:nvSpPr>
          <p:spPr>
            <a:xfrm>
              <a:off x="7833460" y="4055895"/>
              <a:ext cx="1584176" cy="914400"/>
            </a:xfrm>
            <a:prstGeom prst="rect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LLM Endpoint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588041D-5298-2FCF-5AC6-49376097FB70}"/>
                </a:ext>
              </a:extLst>
            </p:cNvPr>
            <p:cNvSpPr/>
            <p:nvPr/>
          </p:nvSpPr>
          <p:spPr>
            <a:xfrm>
              <a:off x="1485900" y="3360440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0A9DA3A-46EE-459A-4881-04FE356688C3}"/>
                </a:ext>
              </a:extLst>
            </p:cNvPr>
            <p:cNvCxnSpPr/>
            <p:nvPr/>
          </p:nvCxnSpPr>
          <p:spPr>
            <a:xfrm>
              <a:off x="2061964" y="3573016"/>
              <a:ext cx="79208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A15F520-2FB8-4BE5-5C29-084EE0B12F54}"/>
                </a:ext>
              </a:extLst>
            </p:cNvPr>
            <p:cNvCxnSpPr>
              <a:cxnSpLocks/>
            </p:cNvCxnSpPr>
            <p:nvPr/>
          </p:nvCxnSpPr>
          <p:spPr>
            <a:xfrm>
              <a:off x="2061964" y="3429000"/>
              <a:ext cx="0" cy="28803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C83B6A-E8DC-89C9-C544-89FC5DD548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2104" y="2924944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66DA6E8-C731-05F3-C261-A0F6565FAB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05674" y="2190562"/>
              <a:ext cx="0" cy="715368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2D812FE-6E27-6847-957E-9C43B550B8EE}"/>
                </a:ext>
              </a:extLst>
            </p:cNvPr>
            <p:cNvCxnSpPr>
              <a:cxnSpLocks/>
            </p:cNvCxnSpPr>
            <p:nvPr/>
          </p:nvCxnSpPr>
          <p:spPr>
            <a:xfrm>
              <a:off x="3502124" y="2195115"/>
              <a:ext cx="122413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92D533B-13F6-D56C-ADE5-49259522E5CA}"/>
                </a:ext>
              </a:extLst>
            </p:cNvPr>
            <p:cNvGrpSpPr/>
            <p:nvPr/>
          </p:nvGrpSpPr>
          <p:grpSpPr>
            <a:xfrm>
              <a:off x="7685730" y="1321565"/>
              <a:ext cx="3426800" cy="1479213"/>
              <a:chOff x="7079571" y="1321565"/>
              <a:chExt cx="3426800" cy="1479213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AF3E381-1180-4128-F0F0-F6593F6BF46B}"/>
                  </a:ext>
                </a:extLst>
              </p:cNvPr>
              <p:cNvSpPr txBox="1"/>
              <p:nvPr/>
            </p:nvSpPr>
            <p:spPr>
              <a:xfrm>
                <a:off x="7079571" y="1321565"/>
                <a:ext cx="546945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9000" dirty="0"/>
                  <a:t>{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836BE06-04F9-519A-630B-262845C4AC01}"/>
                  </a:ext>
                </a:extLst>
              </p:cNvPr>
              <p:cNvSpPr txBox="1"/>
              <p:nvPr/>
            </p:nvSpPr>
            <p:spPr>
              <a:xfrm>
                <a:off x="9959426" y="1323450"/>
                <a:ext cx="546945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9000" dirty="0"/>
                  <a:t>}</a:t>
                </a:r>
              </a:p>
            </p:txBody>
          </p:sp>
          <p:pic>
            <p:nvPicPr>
              <p:cNvPr id="44" name="Graphic 43" descr="Database with solid fill">
                <a:extLst>
                  <a:ext uri="{FF2B5EF4-FFF2-40B4-BE49-F238E27FC236}">
                    <a16:creationId xmlns:a16="http://schemas.microsoft.com/office/drawing/2014/main" id="{59544D79-D6E6-D80C-461D-ECF3993A7F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185584" y="17129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5" name="Graphic 44" descr="Document with solid fill">
                <a:extLst>
                  <a:ext uri="{FF2B5EF4-FFF2-40B4-BE49-F238E27FC236}">
                    <a16:creationId xmlns:a16="http://schemas.microsoft.com/office/drawing/2014/main" id="{E49918CA-899C-92CB-9B00-5C9F49070F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8393496" y="1712950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46" name="Graphic 45" descr="Cloud Computing with solid fill">
                <a:extLst>
                  <a:ext uri="{FF2B5EF4-FFF2-40B4-BE49-F238E27FC236}">
                    <a16:creationId xmlns:a16="http://schemas.microsoft.com/office/drawing/2014/main" id="{78124CCC-DC44-0842-683D-9F92C6E4F9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7601408" y="1693527"/>
                <a:ext cx="914400" cy="914400"/>
              </a:xfrm>
              <a:prstGeom prst="rect">
                <a:avLst/>
              </a:prstGeom>
            </p:spPr>
          </p:pic>
        </p:grp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B0B1BE6-9418-A919-6C67-87D0763D64D8}"/>
                </a:ext>
              </a:extLst>
            </p:cNvPr>
            <p:cNvCxnSpPr>
              <a:cxnSpLocks/>
            </p:cNvCxnSpPr>
            <p:nvPr/>
          </p:nvCxnSpPr>
          <p:spPr>
            <a:xfrm>
              <a:off x="6461594" y="2155092"/>
              <a:ext cx="122413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44F305E-B0AA-F24F-E938-133BA00367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63277" y="4279992"/>
              <a:ext cx="10855" cy="123724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734708B-CC99-7C1A-2F85-6858A3C9F2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83257" y="4279992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B7D6D88-B184-0E2C-F653-1692FF583C61}"/>
                </a:ext>
              </a:extLst>
            </p:cNvPr>
            <p:cNvCxnSpPr>
              <a:cxnSpLocks/>
            </p:cNvCxnSpPr>
            <p:nvPr/>
          </p:nvCxnSpPr>
          <p:spPr>
            <a:xfrm>
              <a:off x="3563277" y="4797152"/>
              <a:ext cx="418731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41852AE-1F31-59B8-68A1-F72DC9442829}"/>
                </a:ext>
              </a:extLst>
            </p:cNvPr>
            <p:cNvCxnSpPr>
              <a:cxnSpLocks/>
            </p:cNvCxnSpPr>
            <p:nvPr/>
          </p:nvCxnSpPr>
          <p:spPr>
            <a:xfrm>
              <a:off x="3563277" y="5507310"/>
              <a:ext cx="510149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BE03CF-736C-60A9-6C1C-3357495763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45528" y="5085184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54DB965-2C63-806A-14EA-BFDF455AF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6855" y="5085184"/>
              <a:ext cx="0" cy="440432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99E4487-9FBC-8B7F-D3BE-ED8C904892B1}"/>
                </a:ext>
              </a:extLst>
            </p:cNvPr>
            <p:cNvSpPr/>
            <p:nvPr/>
          </p:nvSpPr>
          <p:spPr>
            <a:xfrm>
              <a:off x="3016209" y="1837331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1D392F-48F8-1557-72D2-AE39F613717B}"/>
                </a:ext>
              </a:extLst>
            </p:cNvPr>
            <p:cNvSpPr txBox="1"/>
            <p:nvPr/>
          </p:nvSpPr>
          <p:spPr>
            <a:xfrm>
              <a:off x="3324319" y="5817641"/>
              <a:ext cx="58526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dirty="0"/>
                <a:t>Retrieval Augmented Generation (RAG) Architecture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4302AD7-5283-CD19-7C3C-54298BACF915}"/>
                </a:ext>
              </a:extLst>
            </p:cNvPr>
            <p:cNvSpPr txBox="1"/>
            <p:nvPr/>
          </p:nvSpPr>
          <p:spPr>
            <a:xfrm>
              <a:off x="3383257" y="1821230"/>
              <a:ext cx="935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prompt</a:t>
              </a: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6FF7C3-670F-8416-D84F-A16C9DB0D3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74332" y="2708920"/>
              <a:ext cx="36004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A0FD3AA-D801-C91F-83C4-18E1D3D18B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68584" y="2709689"/>
              <a:ext cx="0" cy="863327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F6D3D7B-74C5-2515-DD0D-4A9A8AA7F650}"/>
                </a:ext>
              </a:extLst>
            </p:cNvPr>
            <p:cNvCxnSpPr>
              <a:cxnSpLocks/>
            </p:cNvCxnSpPr>
            <p:nvPr/>
          </p:nvCxnSpPr>
          <p:spPr>
            <a:xfrm>
              <a:off x="4128487" y="3562130"/>
              <a:ext cx="1461869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9C3E619-23A6-383A-916C-DC9BA3E5E0A3}"/>
                </a:ext>
              </a:extLst>
            </p:cNvPr>
            <p:cNvSpPr/>
            <p:nvPr/>
          </p:nvSpPr>
          <p:spPr>
            <a:xfrm>
              <a:off x="4914964" y="3064648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3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AB65438-D8DB-C7F9-C268-777C6B176C71}"/>
                </a:ext>
              </a:extLst>
            </p:cNvPr>
            <p:cNvSpPr txBox="1"/>
            <p:nvPr/>
          </p:nvSpPr>
          <p:spPr>
            <a:xfrm>
              <a:off x="5614934" y="2933481"/>
              <a:ext cx="10839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Relevant</a:t>
              </a:r>
            </a:p>
            <a:p>
              <a:r>
                <a:rPr lang="en-IN" dirty="0"/>
                <a:t>Context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6E75693-BCB6-7D8C-8386-50381B792CAB}"/>
                </a:ext>
              </a:extLst>
            </p:cNvPr>
            <p:cNvSpPr/>
            <p:nvPr/>
          </p:nvSpPr>
          <p:spPr>
            <a:xfrm>
              <a:off x="4482916" y="4311180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4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90DE008-175F-1B38-8C1B-12E7EA7A1804}"/>
                </a:ext>
              </a:extLst>
            </p:cNvPr>
            <p:cNvSpPr txBox="1"/>
            <p:nvPr/>
          </p:nvSpPr>
          <p:spPr>
            <a:xfrm>
              <a:off x="4889087" y="4365900"/>
              <a:ext cx="20228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dirty="0"/>
                <a:t>Prompt + Context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679F325-428F-048D-6E4E-67929D1A0E9D}"/>
                </a:ext>
              </a:extLst>
            </p:cNvPr>
            <p:cNvSpPr/>
            <p:nvPr/>
          </p:nvSpPr>
          <p:spPr>
            <a:xfrm>
              <a:off x="4494112" y="5004978"/>
              <a:ext cx="432048" cy="428600"/>
            </a:xfrm>
            <a:prstGeom prst="ellipse">
              <a:avLst/>
            </a:prstGeom>
            <a:solidFill>
              <a:srgbClr val="D7C05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038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EA8A0-B4F6-EF34-1B27-5CC19AB6D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60CB0CE-1D88-7CFE-4E84-EAEFFE0AE7AD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D9C067-1E14-7CFE-FD7D-EBC555C9499E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4951EE-A90F-0F00-4A8B-B3E0AC6D7912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8D9F02D4-4B65-A939-F1D7-8527D09C3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AFCA7E4E-E382-5617-CFB0-EEC4BA328A6E}"/>
              </a:ext>
            </a:extLst>
          </p:cNvPr>
          <p:cNvSpPr txBox="1">
            <a:spLocks noGrp="1"/>
          </p:cNvSpPr>
          <p:nvPr/>
        </p:nvSpPr>
        <p:spPr>
          <a:xfrm>
            <a:off x="1577246" y="601729"/>
            <a:ext cx="4132450" cy="980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Burger Order Bot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9AD4EF-7E76-C805-D03E-C9C7DF5F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B398EF-FDC3-E7AA-747E-E940D8B6E610}"/>
              </a:ext>
            </a:extLst>
          </p:cNvPr>
          <p:cNvSpPr txBox="1"/>
          <p:nvPr/>
        </p:nvSpPr>
        <p:spPr>
          <a:xfrm>
            <a:off x="1593437" y="2872315"/>
            <a:ext cx="38603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Crafting a Chatbot with Gemini-pro LLM and Gradio UI</a:t>
            </a:r>
            <a:endParaRPr lang="en-IN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AA488F4-AA3E-3CB1-D87B-CA1F7B2C19ED}"/>
              </a:ext>
            </a:extLst>
          </p:cNvPr>
          <p:cNvSpPr txBox="1"/>
          <p:nvPr/>
        </p:nvSpPr>
        <p:spPr>
          <a:xfrm>
            <a:off x="1404257" y="5782305"/>
            <a:ext cx="9928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Notebook Reference: </a:t>
            </a:r>
            <a:r>
              <a:rPr lang="en-US" sz="1000" dirty="0">
                <a:hlinkClick r:id="rId3"/>
              </a:rPr>
              <a:t>https://github.com/edquestofficial/Gen-AI-Cohort/blob/main/2024/march/4_Burger_Order_Bot/burger_order_bot.ipynb</a:t>
            </a:r>
            <a:endParaRPr lang="en-US" sz="1000" dirty="0"/>
          </a:p>
          <a:p>
            <a:endParaRPr lang="en-US" dirty="0"/>
          </a:p>
        </p:txBody>
      </p:sp>
      <p:pic>
        <p:nvPicPr>
          <p:cNvPr id="5" name="Picture 4" descr="A chef holding a burger in a kitchen&#10;&#10;Description automatically generated">
            <a:extLst>
              <a:ext uri="{FF2B5EF4-FFF2-40B4-BE49-F238E27FC236}">
                <a16:creationId xmlns:a16="http://schemas.microsoft.com/office/drawing/2014/main" id="{44A30CEB-B132-7BD3-45CE-00C4C8F150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7369" y="750604"/>
            <a:ext cx="4837176" cy="483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68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064D1-670E-E830-04E5-CF057FAD6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741732E-75FF-B3D2-A42A-19E5CC302D29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C15FAB-A91F-49B4-AEF5-034DE394A398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71E790-C9E6-BC60-FCC2-66D90BA4A6ED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653A84DA-8B47-0D54-DD49-1DA16F271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2CA19DF3-8C27-62E6-81A1-E1A4E733A247}"/>
              </a:ext>
            </a:extLst>
          </p:cNvPr>
          <p:cNvSpPr txBox="1">
            <a:spLocks noGrp="1"/>
          </p:cNvSpPr>
          <p:nvPr/>
        </p:nvSpPr>
        <p:spPr>
          <a:xfrm>
            <a:off x="1577246" y="601729"/>
            <a:ext cx="6835234" cy="980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Burger Order Chatbot GUI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21BF98-CA61-CE3F-E63F-56F26E96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1D32A4-64FC-F736-FDAD-8E9DA6F9F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128" y="1755375"/>
            <a:ext cx="8559598" cy="427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16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718AB-81A8-1CA1-2439-7F74ACEE4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9D9F2C-908D-6510-A52A-C8B4F7FE70FA}"/>
              </a:ext>
            </a:extLst>
          </p:cNvPr>
          <p:cNvSpPr/>
          <p:nvPr/>
        </p:nvSpPr>
        <p:spPr>
          <a:xfrm>
            <a:off x="0" y="1"/>
            <a:ext cx="1126638" cy="6858000"/>
          </a:xfrm>
          <a:prstGeom prst="rect">
            <a:avLst/>
          </a:prstGeom>
          <a:solidFill>
            <a:srgbClr val="D7C05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8B8AB3-5D99-46B3-FAB4-96E5BF638D58}"/>
              </a:ext>
            </a:extLst>
          </p:cNvPr>
          <p:cNvSpPr/>
          <p:nvPr/>
        </p:nvSpPr>
        <p:spPr>
          <a:xfrm>
            <a:off x="565288" y="0"/>
            <a:ext cx="54944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34BBC5-3641-061E-E8B6-FE496855F0F3}"/>
              </a:ext>
            </a:extLst>
          </p:cNvPr>
          <p:cNvSpPr txBox="1"/>
          <p:nvPr/>
        </p:nvSpPr>
        <p:spPr>
          <a:xfrm>
            <a:off x="601006" y="42718"/>
            <a:ext cx="44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000">
                <a:solidFill>
                  <a:srgbClr val="D7C055"/>
                </a:solidFill>
              </a:rPr>
              <a:t>π</a:t>
            </a:r>
            <a:endParaRPr lang="en-US" sz="4000">
              <a:solidFill>
                <a:srgbClr val="D7C055"/>
              </a:solidFill>
            </a:endParaRPr>
          </a:p>
        </p:txBody>
      </p:sp>
      <p:pic>
        <p:nvPicPr>
          <p:cNvPr id="10" name="Picture 9" descr="A logo with lines in a black background&#10;&#10;Description automatically generated">
            <a:extLst>
              <a:ext uri="{FF2B5EF4-FFF2-40B4-BE49-F238E27FC236}">
                <a16:creationId xmlns:a16="http://schemas.microsoft.com/office/drawing/2014/main" id="{59323CD6-3D4F-EF65-4510-C52C91FC8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2642" y="-205416"/>
            <a:ext cx="1217233" cy="1205327"/>
          </a:xfrm>
          <a:prstGeom prst="rect">
            <a:avLst/>
          </a:prstGeom>
        </p:spPr>
      </p:pic>
      <p:sp>
        <p:nvSpPr>
          <p:cNvPr id="2" name="Google Shape;149;p2">
            <a:extLst>
              <a:ext uri="{FF2B5EF4-FFF2-40B4-BE49-F238E27FC236}">
                <a16:creationId xmlns:a16="http://schemas.microsoft.com/office/drawing/2014/main" id="{0499E56C-AD28-0E3C-CB00-AC31582AF535}"/>
              </a:ext>
            </a:extLst>
          </p:cNvPr>
          <p:cNvSpPr txBox="1">
            <a:spLocks noGrp="1"/>
          </p:cNvSpPr>
          <p:nvPr/>
        </p:nvSpPr>
        <p:spPr>
          <a:xfrm>
            <a:off x="1593436" y="177800"/>
            <a:ext cx="9782801" cy="123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43F49"/>
              </a:buClr>
              <a:buSzPts val="1800"/>
              <a:buFont typeface="Arial"/>
              <a:buNone/>
              <a:defRPr sz="3600" b="0" i="0" u="none" strike="noStrike" cap="none">
                <a:solidFill>
                  <a:srgbClr val="343F4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Burger Order Bot: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A48F64-35D2-FB85-12F0-06E2CF336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Navigating the Future of Learning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4B4681-6AD3-FFA5-DA5D-05A46E0E1711}"/>
              </a:ext>
            </a:extLst>
          </p:cNvPr>
          <p:cNvSpPr txBox="1"/>
          <p:nvPr/>
        </p:nvSpPr>
        <p:spPr>
          <a:xfrm>
            <a:off x="1593436" y="1491811"/>
            <a:ext cx="62157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Implementing a Chatbot with Gemini-pro LLM</a:t>
            </a:r>
          </a:p>
          <a:p>
            <a:pPr algn="l"/>
            <a:endParaRPr lang="en-US" b="0" i="0" dirty="0"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Roboto" panose="02000000000000000000" pitchFamily="2" charset="0"/>
              </a:rPr>
              <a:t>Utilizing Gradio for the User Interface</a:t>
            </a:r>
            <a:endParaRPr lang="en-IN" b="0" i="0" dirty="0">
              <a:effectLst/>
              <a:latin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B4EB12-66E1-496C-3945-29E196236333}"/>
              </a:ext>
            </a:extLst>
          </p:cNvPr>
          <p:cNvSpPr txBox="1"/>
          <p:nvPr/>
        </p:nvSpPr>
        <p:spPr>
          <a:xfrm>
            <a:off x="1404257" y="5782305"/>
            <a:ext cx="9928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Notebook Reference:</a:t>
            </a:r>
            <a:r>
              <a:rPr lang="en-US" sz="1200" dirty="0"/>
              <a:t> </a:t>
            </a:r>
            <a:r>
              <a:rPr lang="en-US" sz="1200" dirty="0">
                <a:hlinkClick r:id="rId3"/>
              </a:rPr>
              <a:t>https://github.com/edquestofficial/Gen-AI-Cohort/blob/main/2024/march/4_Burger_Order_Bot/burger_order_bot.ipynb</a:t>
            </a:r>
            <a:endParaRPr lang="en-US" sz="1200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A3DDDC-D7EB-A776-9601-1D91F7247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436" y="2533242"/>
            <a:ext cx="10277342" cy="251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553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3460</TotalTime>
  <Words>420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 Neue</vt:lpstr>
      <vt:lpstr>Roboto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Naman Narula</dc:creator>
  <cp:lastModifiedBy>Raman Chopra</cp:lastModifiedBy>
  <cp:revision>335</cp:revision>
  <dcterms:created xsi:type="dcterms:W3CDTF">2024-01-26T15:11:46Z</dcterms:created>
  <dcterms:modified xsi:type="dcterms:W3CDTF">2024-03-10T09:26:50Z</dcterms:modified>
</cp:coreProperties>
</file>